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4" r:id="rId2"/>
    <p:sldId id="258" r:id="rId3"/>
    <p:sldId id="259" r:id="rId4"/>
    <p:sldId id="260" r:id="rId5"/>
    <p:sldId id="272" r:id="rId6"/>
    <p:sldId id="261" r:id="rId7"/>
    <p:sldId id="275" r:id="rId8"/>
    <p:sldId id="262" r:id="rId9"/>
    <p:sldId id="269" r:id="rId10"/>
    <p:sldId id="263" r:id="rId11"/>
    <p:sldId id="265" r:id="rId12"/>
    <p:sldId id="270" r:id="rId13"/>
    <p:sldId id="264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80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6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2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2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1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4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09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9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D2807-0EF4-4087-8C26-AB04C6CD391C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34961-309A-40A3-8DE6-D3A8E2E2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7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ptodate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Algerian" panose="04020705040A02060702" pitchFamily="82" charset="0"/>
              </a:rPr>
              <a:t>TOPIC</a:t>
            </a:r>
            <a:r>
              <a:rPr lang="en-US" dirty="0" smtClean="0">
                <a:latin typeface="Algerian" panose="04020705040A02060702" pitchFamily="82" charset="0"/>
              </a:rPr>
              <a:t>: </a:t>
            </a:r>
            <a:r>
              <a:rPr lang="en-US" dirty="0" smtClean="0">
                <a:solidFill>
                  <a:srgbClr val="C00000"/>
                </a:solidFill>
                <a:latin typeface="Algerian" panose="04020705040A02060702" pitchFamily="82" charset="0"/>
              </a:rPr>
              <a:t>TURNER SYNDROME</a:t>
            </a:r>
          </a:p>
          <a:p>
            <a:pPr marL="0" indent="0" algn="ctr">
              <a:buNone/>
            </a:pPr>
            <a:r>
              <a:rPr lang="en-US" dirty="0" smtClean="0">
                <a:latin typeface="Algerian" panose="04020705040A02060702" pitchFamily="82" charset="0"/>
              </a:rPr>
              <a:t>LECTURER: DR ELIO QUESEDA GONZALEZ</a:t>
            </a:r>
          </a:p>
          <a:p>
            <a:r>
              <a:rPr lang="en-US" b="1" dirty="0" smtClean="0"/>
              <a:t>Consultant </a:t>
            </a:r>
            <a:r>
              <a:rPr lang="en-US" b="1" dirty="0"/>
              <a:t>Pediatrician</a:t>
            </a:r>
          </a:p>
          <a:p>
            <a:pPr marL="0" indent="0" algn="ctr">
              <a:buNone/>
            </a:pPr>
            <a:endParaRPr lang="en-US" sz="2400" dirty="0" smtClean="0"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r>
              <a:rPr lang="en-US" sz="2000" dirty="0">
                <a:latin typeface="Algerian" panose="04020705040A02060702" pitchFamily="82" charset="0"/>
              </a:rPr>
              <a:t> </a:t>
            </a:r>
            <a:r>
              <a:rPr lang="en-US" sz="2000" dirty="0" smtClean="0">
                <a:latin typeface="Algerian" panose="04020705040A02060702" pitchFamily="82" charset="0"/>
              </a:rPr>
              <a:t>                                                         DATE: 19/7/17</a:t>
            </a:r>
            <a:endParaRPr lang="en-US" sz="20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123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Prenatal</a:t>
            </a:r>
          </a:p>
          <a:p>
            <a:r>
              <a:rPr lang="en-US" dirty="0" smtClean="0"/>
              <a:t>Fetal ultrasonography</a:t>
            </a:r>
          </a:p>
          <a:p>
            <a:r>
              <a:rPr lang="en-US" dirty="0" err="1" smtClean="0"/>
              <a:t>Aniocentesis</a:t>
            </a:r>
            <a:r>
              <a:rPr lang="en-US" dirty="0" smtClean="0"/>
              <a:t> or chorionic villous sampling</a:t>
            </a:r>
          </a:p>
          <a:p>
            <a:r>
              <a:rPr lang="en-US" dirty="0" smtClean="0"/>
              <a:t>Karyotyping</a:t>
            </a:r>
          </a:p>
          <a:p>
            <a:pPr marL="0" indent="0">
              <a:buNone/>
            </a:pPr>
            <a:r>
              <a:rPr lang="en-US" b="1" u="sng" dirty="0" smtClean="0"/>
              <a:t>Lab studies:</a:t>
            </a:r>
            <a:endParaRPr lang="en-US" dirty="0" smtClean="0"/>
          </a:p>
          <a:p>
            <a:r>
              <a:rPr lang="en-US" dirty="0" smtClean="0"/>
              <a:t>Gonadotropin: FSH &amp; LH</a:t>
            </a:r>
          </a:p>
          <a:p>
            <a:r>
              <a:rPr lang="en-US" dirty="0" smtClean="0"/>
              <a:t>TFT</a:t>
            </a:r>
          </a:p>
          <a:p>
            <a:r>
              <a:rPr lang="en-US" dirty="0" smtClean="0"/>
              <a:t>HbA1c</a:t>
            </a:r>
          </a:p>
          <a:p>
            <a:r>
              <a:rPr lang="en-US" dirty="0" smtClean="0"/>
              <a:t>Renal ultrasonography</a:t>
            </a:r>
          </a:p>
          <a:p>
            <a:r>
              <a:rPr lang="en-US" dirty="0" smtClean="0"/>
              <a:t>ECG</a:t>
            </a:r>
          </a:p>
          <a:p>
            <a:r>
              <a:rPr lang="en-US" dirty="0" smtClean="0"/>
              <a:t>Audiology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964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DIFFERENTIAL DIAGNOSIS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Noonan syndrome: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sz="2800" smtClean="0"/>
              <a:t>Noonan syndrome </a:t>
            </a:r>
            <a:r>
              <a:rPr lang="en-US" sz="2800" dirty="0" smtClean="0"/>
              <a:t>affects both male &amp; female</a:t>
            </a:r>
          </a:p>
          <a:p>
            <a:pPr marL="0" indent="0">
              <a:buNone/>
            </a:pPr>
            <a:r>
              <a:rPr lang="en-US" sz="2800" dirty="0" smtClean="0"/>
              <a:t>-It presents with different pattern of congenital heart disease such as pulmonary valve stenosis, ASD &amp; HCM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44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Aortic dissection: due to bicuspid aortic valve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Hearing loss</a:t>
            </a:r>
          </a:p>
          <a:p>
            <a:pPr marL="0" indent="0">
              <a:buNone/>
            </a:pPr>
            <a:r>
              <a:rPr lang="en-US" sz="2400" dirty="0" smtClean="0"/>
              <a:t>  -Common among teenagers due to conductive and </a:t>
            </a:r>
            <a:r>
              <a:rPr lang="en-US" sz="2400" dirty="0" err="1" smtClean="0"/>
              <a:t>sensorinural</a:t>
            </a:r>
            <a:r>
              <a:rPr lang="en-US" sz="2400" dirty="0" smtClean="0"/>
              <a:t> loss of nerve function</a:t>
            </a:r>
          </a:p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ii.   UTI and high blood </a:t>
            </a:r>
            <a:r>
              <a:rPr lang="en-US" dirty="0" err="1" smtClean="0"/>
              <a:t>pessure</a:t>
            </a:r>
            <a:r>
              <a:rPr lang="en-US" dirty="0" smtClean="0"/>
              <a:t> due to renal obstruction</a:t>
            </a:r>
          </a:p>
          <a:p>
            <a:pPr marL="0" indent="0">
              <a:buNone/>
            </a:pPr>
            <a:r>
              <a:rPr lang="en-US" dirty="0" smtClean="0"/>
              <a:t>iv.   Hypothyroidism</a:t>
            </a:r>
          </a:p>
          <a:p>
            <a:pPr marL="0" indent="0">
              <a:buNone/>
            </a:pPr>
            <a:r>
              <a:rPr lang="en-US" dirty="0" smtClean="0"/>
              <a:t>v.    Skeletal problems- </a:t>
            </a:r>
            <a:r>
              <a:rPr lang="en-US" sz="2400" dirty="0" smtClean="0"/>
              <a:t>scoliosis, kyphosis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8396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P</a:t>
            </a:r>
            <a:r>
              <a:rPr lang="en-US" dirty="0" smtClean="0"/>
              <a:t>atients with turner syndrome will require screening to carryout early prevention and care which include the following: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Growth Hormone therapy</a:t>
            </a:r>
          </a:p>
          <a:p>
            <a:pPr marL="0" indent="0">
              <a:buNone/>
            </a:pPr>
            <a:r>
              <a:rPr lang="en-US" sz="2400" dirty="0" smtClean="0"/>
              <a:t>           -To prevent short stature</a:t>
            </a:r>
          </a:p>
          <a:p>
            <a:pPr marL="0" indent="0">
              <a:buNone/>
            </a:pPr>
            <a:r>
              <a:rPr lang="en-US" b="1" dirty="0" smtClean="0"/>
              <a:t>2</a:t>
            </a:r>
            <a:r>
              <a:rPr lang="en-US" dirty="0" smtClean="0"/>
              <a:t>.  </a:t>
            </a:r>
            <a:r>
              <a:rPr lang="en-US" b="1" dirty="0" smtClean="0"/>
              <a:t>Sex hormone replacement therapy</a:t>
            </a:r>
          </a:p>
          <a:p>
            <a:pPr marL="0" indent="0">
              <a:buNone/>
            </a:pPr>
            <a:r>
              <a:rPr lang="en-US" sz="2400" dirty="0" smtClean="0"/>
              <a:t>  -Estrogen replacement therapy at age 12-15yrs</a:t>
            </a:r>
          </a:p>
          <a:p>
            <a:pPr marL="514350" indent="-514350">
              <a:buAutoNum type="arabicPeriod" startAt="3"/>
            </a:pPr>
            <a:r>
              <a:rPr lang="en-US" b="1" dirty="0" smtClean="0"/>
              <a:t>Diet:</a:t>
            </a:r>
          </a:p>
          <a:p>
            <a:pPr marL="0" indent="0">
              <a:buNone/>
            </a:pPr>
            <a:r>
              <a:rPr lang="en-US" sz="2600" dirty="0" smtClean="0"/>
              <a:t> -Adequate daily intake of calcium &amp; </a:t>
            </a:r>
            <a:r>
              <a:rPr lang="en-US" sz="2600" dirty="0" err="1" smtClean="0"/>
              <a:t>vit</a:t>
            </a:r>
            <a:r>
              <a:rPr lang="en-US" sz="2600" dirty="0" smtClean="0"/>
              <a:t> D</a:t>
            </a:r>
          </a:p>
          <a:p>
            <a:pPr marL="0" indent="0">
              <a:buNone/>
            </a:pPr>
            <a:r>
              <a:rPr lang="en-US" sz="2600" dirty="0" smtClean="0"/>
              <a:t>-TS patients should avoid obesity which increases the risk of </a:t>
            </a:r>
            <a:r>
              <a:rPr lang="en-US" sz="2600" dirty="0" err="1" smtClean="0"/>
              <a:t>hypertention</a:t>
            </a:r>
            <a:r>
              <a:rPr lang="en-US" sz="2600" dirty="0" smtClean="0"/>
              <a:t> and insulin resistance </a:t>
            </a:r>
          </a:p>
          <a:p>
            <a:pPr marL="0" indent="0">
              <a:buNone/>
            </a:pPr>
            <a:r>
              <a:rPr lang="en-US" sz="3800" dirty="0" smtClean="0"/>
              <a:t>4.    </a:t>
            </a:r>
            <a:r>
              <a:rPr lang="en-US" sz="3800" b="1" dirty="0" smtClean="0"/>
              <a:t>Regular consultations with</a:t>
            </a:r>
            <a:r>
              <a:rPr lang="en-US" sz="3800" dirty="0" smtClean="0"/>
              <a:t>:</a:t>
            </a:r>
          </a:p>
          <a:p>
            <a:pPr marL="0" indent="0">
              <a:buNone/>
            </a:pPr>
            <a:r>
              <a:rPr lang="en-US" sz="2900" dirty="0" err="1" smtClean="0"/>
              <a:t>Endocronologist</a:t>
            </a:r>
            <a:endParaRPr lang="en-US" sz="2900" dirty="0" smtClean="0"/>
          </a:p>
          <a:p>
            <a:pPr marL="0" indent="0">
              <a:buNone/>
            </a:pPr>
            <a:r>
              <a:rPr lang="en-US" sz="2900" dirty="0" smtClean="0"/>
              <a:t>Cardiologist</a:t>
            </a:r>
          </a:p>
          <a:p>
            <a:pPr marL="0" indent="0">
              <a:buNone/>
            </a:pPr>
            <a:r>
              <a:rPr lang="en-US" sz="2900" dirty="0" smtClean="0"/>
              <a:t>Urologist</a:t>
            </a:r>
          </a:p>
          <a:p>
            <a:pPr marL="0" indent="0">
              <a:buNone/>
            </a:pPr>
            <a:r>
              <a:rPr lang="en-US" sz="2900" dirty="0" smtClean="0"/>
              <a:t>Psychologist</a:t>
            </a:r>
          </a:p>
          <a:p>
            <a:pPr marL="0" indent="0">
              <a:buNone/>
            </a:pPr>
            <a:r>
              <a:rPr lang="en-US" sz="2900" dirty="0" smtClean="0"/>
              <a:t>Genetics counselling</a:t>
            </a:r>
          </a:p>
          <a:p>
            <a:pPr marL="742950" indent="-742950">
              <a:buFont typeface="+mj-lt"/>
              <a:buAutoNum type="arabicPeriod"/>
            </a:pP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3927206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overall prognosis is good</a:t>
            </a:r>
          </a:p>
          <a:p>
            <a:r>
              <a:rPr lang="en-US" dirty="0" smtClean="0"/>
              <a:t>Life expectancy is slightly shorter than average but may be improved by attention to associated health issues- </a:t>
            </a:r>
            <a:r>
              <a:rPr lang="en-US" dirty="0" err="1" smtClean="0"/>
              <a:t>eg</a:t>
            </a:r>
            <a:r>
              <a:rPr lang="en-US" dirty="0" smtClean="0"/>
              <a:t>, obesity and </a:t>
            </a:r>
            <a:r>
              <a:rPr lang="en-US" dirty="0" err="1" smtClean="0"/>
              <a:t>hypertention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81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known cure</a:t>
            </a:r>
          </a:p>
          <a:p>
            <a:r>
              <a:rPr lang="en-US" dirty="0" smtClean="0"/>
              <a:t>Antibiotics prophylaxis are given to prevent subacute bacterial endocarditis due to MVP &amp; aortic valve disease</a:t>
            </a:r>
          </a:p>
          <a:p>
            <a:r>
              <a:rPr lang="en-US" dirty="0" smtClean="0"/>
              <a:t>Anti hypertensive can be given to treat high blood pressure.</a:t>
            </a:r>
          </a:p>
        </p:txBody>
      </p:sp>
    </p:spTree>
    <p:extLst>
      <p:ext uri="{BB962C8B-B14F-4D97-AF65-F5344CB8AC3E}">
        <p14:creationId xmlns:p14="http://schemas.microsoft.com/office/powerpoint/2010/main" val="3455984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Nelson textbook of pediatrics 19e</a:t>
            </a:r>
          </a:p>
          <a:p>
            <a:r>
              <a:rPr lang="en-US" dirty="0" smtClean="0">
                <a:hlinkClick r:id="rId2"/>
              </a:rPr>
              <a:t>www.uptodate.com</a:t>
            </a:r>
            <a:endParaRPr lang="en-US" dirty="0" smtClean="0"/>
          </a:p>
          <a:p>
            <a:r>
              <a:rPr lang="en-US" dirty="0" smtClean="0"/>
              <a:t>www.bestpractices.bmj.com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6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Epidemiology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Etiology</a:t>
            </a:r>
          </a:p>
          <a:p>
            <a:r>
              <a:rPr lang="en-US" dirty="0" smtClean="0"/>
              <a:t>Classification</a:t>
            </a:r>
          </a:p>
          <a:p>
            <a:r>
              <a:rPr lang="en-US" dirty="0" smtClean="0"/>
              <a:t>Diagnosis</a:t>
            </a:r>
          </a:p>
          <a:p>
            <a:r>
              <a:rPr lang="en-US" dirty="0" smtClean="0"/>
              <a:t>Differential diagnosis</a:t>
            </a:r>
          </a:p>
          <a:p>
            <a:r>
              <a:rPr lang="en-US" dirty="0" smtClean="0"/>
              <a:t>Complications</a:t>
            </a:r>
          </a:p>
          <a:p>
            <a:r>
              <a:rPr lang="en-US" dirty="0" smtClean="0"/>
              <a:t>Management &amp; treatment</a:t>
            </a:r>
          </a:p>
          <a:p>
            <a:r>
              <a:rPr lang="en-US" dirty="0"/>
              <a:t>R</a:t>
            </a:r>
            <a:r>
              <a:rPr lang="en-US" dirty="0" smtClean="0"/>
              <a:t>eferences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180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u="sng" dirty="0" smtClean="0"/>
              <a:t> </a:t>
            </a:r>
            <a:r>
              <a:rPr lang="en-US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Turner syndrome (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)can be defined as chromosomal disorder that affects female that is characterized by complete or partial monosomy of the X chromosome and defined  by a combination of phenotypic features.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Epidermiology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1/5000 female live birth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pproximately 99% of fetuses with turner syndrome spontaneously terminate during the first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trimester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75% of patients with turner syndrome, the missing sex chromosome is of paternal origin (either an X or Y)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10% of total number of spontaneous abortion in the US.</a:t>
            </a:r>
          </a:p>
          <a:p>
            <a:pPr marL="0" indent="0">
              <a:buNone/>
            </a:pPr>
            <a:r>
              <a:rPr lang="en-US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Turner syndrome is a sporadic event in most cases and there is no increased risk for parents of an individual with turner syndrome.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Environmental and Advance maternal age are not risk factors </a:t>
            </a:r>
            <a:endParaRPr lang="en-US" sz="24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251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Turner syndrome is caused by the absence of one complete or partial copy of the X chromosome in some or all the cells</a:t>
            </a:r>
          </a:p>
          <a:p>
            <a:r>
              <a:rPr lang="en-US" sz="2800" dirty="0" smtClean="0"/>
              <a:t>Abnormal cell may have only one X(</a:t>
            </a:r>
            <a:r>
              <a:rPr lang="en-US" sz="2800" b="1" dirty="0" smtClean="0"/>
              <a:t>monosomy</a:t>
            </a:r>
            <a:r>
              <a:rPr lang="en-US" sz="2800" dirty="0" smtClean="0"/>
              <a:t>) or several types of </a:t>
            </a:r>
            <a:r>
              <a:rPr lang="en-US" sz="2800" b="1" dirty="0" smtClean="0"/>
              <a:t>partial monosomy </a:t>
            </a:r>
            <a:r>
              <a:rPr lang="en-US" sz="2800" dirty="0" smtClean="0"/>
              <a:t>(46,del(</a:t>
            </a:r>
            <a:r>
              <a:rPr lang="en-US" sz="2800" dirty="0" err="1" smtClean="0"/>
              <a:t>Xp</a:t>
            </a:r>
            <a:r>
              <a:rPr lang="en-US" sz="2800" dirty="0" smtClean="0"/>
              <a:t>)) or </a:t>
            </a:r>
            <a:r>
              <a:rPr lang="en-US" sz="2800" dirty="0" err="1" smtClean="0"/>
              <a:t>isochromosome</a:t>
            </a:r>
            <a:r>
              <a:rPr lang="en-US" sz="2800" dirty="0" smtClean="0"/>
              <a:t> with two q arms(46,X,i(</a:t>
            </a:r>
            <a:r>
              <a:rPr lang="en-US" sz="2800" dirty="0" err="1" smtClean="0"/>
              <a:t>Xq</a:t>
            </a:r>
            <a:r>
              <a:rPr lang="en-US" sz="2800" dirty="0" smtClean="0"/>
              <a:t>))</a:t>
            </a:r>
          </a:p>
          <a:p>
            <a:r>
              <a:rPr lang="en-US" sz="2800" dirty="0" smtClean="0"/>
              <a:t>Turner syndrome has a distinct feature due to the lack od </a:t>
            </a:r>
            <a:r>
              <a:rPr lang="en-US" sz="2800" dirty="0" err="1" smtClean="0"/>
              <a:t>pseudoautosomal</a:t>
            </a:r>
            <a:r>
              <a:rPr lang="en-US" sz="2800" dirty="0" smtClean="0"/>
              <a:t> regions which are typically spared from X inactivation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1351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b="1" dirty="0" smtClean="0"/>
              <a:t>Classical turner syndrome:</a:t>
            </a:r>
          </a:p>
          <a:p>
            <a:pPr marL="0" indent="0">
              <a:buNone/>
            </a:pPr>
            <a:r>
              <a:rPr lang="en-US" dirty="0" smtClean="0"/>
              <a:t>-The X chromosome is completely missing</a:t>
            </a:r>
          </a:p>
          <a:p>
            <a:pPr marL="0" indent="0">
              <a:buNone/>
            </a:pPr>
            <a:r>
              <a:rPr lang="en-US" dirty="0" smtClean="0"/>
              <a:t>-It occurs in 75% of patients with turner syndrome</a:t>
            </a:r>
          </a:p>
          <a:p>
            <a:pPr marL="0" indent="0">
              <a:buNone/>
            </a:pPr>
            <a:r>
              <a:rPr lang="en-US" b="1" dirty="0" smtClean="0"/>
              <a:t>2)  Mosaic turner syndrome:</a:t>
            </a:r>
          </a:p>
          <a:p>
            <a:pPr marL="0" indent="0">
              <a:buNone/>
            </a:pPr>
            <a:r>
              <a:rPr lang="en-US" dirty="0" smtClean="0"/>
              <a:t>-An error occur during cell division resulting in some cells having two copies of X chromosome while other cells only have one</a:t>
            </a:r>
          </a:p>
          <a:p>
            <a:pPr marL="0" indent="0">
              <a:buNone/>
            </a:pPr>
            <a:r>
              <a:rPr lang="en-US" dirty="0" smtClean="0"/>
              <a:t>-Girls with this pattern may have fewer symptoms because they still have some normal (XX) cells.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81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NEONATAL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Small size for gestational age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Webbing of the neck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Protruding ears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Lymphedema of the hands and feet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Hypoplastic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nails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High arch palate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Low set ears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Low posterior hair line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Broad chest with widely spaced nipples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Structural renal anomalies(60%)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Visual impairment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Gonadal dysgenesis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Congenital heart defects(40%): </a:t>
            </a:r>
            <a:r>
              <a:rPr lang="en-US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coarctation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of the aorta, Bicuspid aortic valve, mitral valve prolapse &amp; aortic stenosis</a:t>
            </a:r>
          </a:p>
          <a:p>
            <a:pPr marL="0" indent="0">
              <a:buNone/>
            </a:pPr>
            <a:endParaRPr lang="en-US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295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572" y="1600200"/>
            <a:ext cx="3325856" cy="4525963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743200"/>
            <a:ext cx="3962400" cy="2895600"/>
          </a:xfrm>
        </p:spPr>
      </p:pic>
    </p:spTree>
    <p:extLst>
      <p:ext uri="{BB962C8B-B14F-4D97-AF65-F5344CB8AC3E}">
        <p14:creationId xmlns:p14="http://schemas.microsoft.com/office/powerpoint/2010/main" val="102807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Older children/ Adolescent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Short stature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Infertility: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Amenorrhea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Mental retardation(6%)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weight, obesity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hypothyroidism</a:t>
            </a:r>
          </a:p>
          <a:p>
            <a:r>
              <a:rPr lang="en-US" dirty="0" smtClean="0">
                <a:cs typeface="Arial" panose="020B0604020202020204" pitchFamily="34" charset="0"/>
              </a:rPr>
              <a:t>ADHD</a:t>
            </a:r>
          </a:p>
          <a:p>
            <a:r>
              <a:rPr lang="en-US" dirty="0" smtClean="0">
                <a:cs typeface="Arial" panose="020B0604020202020204" pitchFamily="34" charset="0"/>
              </a:rPr>
              <a:t>Hypertension</a:t>
            </a:r>
          </a:p>
          <a:p>
            <a:r>
              <a:rPr lang="en-US" dirty="0" smtClean="0">
                <a:cs typeface="Arial" panose="020B0604020202020204" pitchFamily="34" charset="0"/>
              </a:rPr>
              <a:t>IBD: </a:t>
            </a:r>
            <a:r>
              <a:rPr lang="en-US" sz="2400" dirty="0">
                <a:cs typeface="Arial" panose="020B0604020202020204" pitchFamily="34" charset="0"/>
              </a:rPr>
              <a:t>C</a:t>
            </a:r>
            <a:r>
              <a:rPr lang="en-US" sz="2400" dirty="0" smtClean="0">
                <a:cs typeface="Arial" panose="020B0604020202020204" pitchFamily="34" charset="0"/>
              </a:rPr>
              <a:t>rohn disease &amp;ulcerative colitis</a:t>
            </a:r>
          </a:p>
          <a:p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456828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cs typeface="Arial" panose="020B0604020202020204" pitchFamily="34" charset="0"/>
              </a:rPr>
              <a:t>Variable Dysmorphic features</a:t>
            </a:r>
          </a:p>
          <a:p>
            <a:pPr marL="0" indent="0">
              <a:buNone/>
            </a:pPr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en-US" b="1" dirty="0" smtClean="0">
                <a:cs typeface="Arial" panose="020B0604020202020204" pitchFamily="34" charset="0"/>
              </a:rPr>
              <a:t>-Eyes</a:t>
            </a:r>
            <a:r>
              <a:rPr lang="en-US" dirty="0" smtClean="0">
                <a:cs typeface="Arial" panose="020B0604020202020204" pitchFamily="34" charset="0"/>
              </a:rPr>
              <a:t>: </a:t>
            </a:r>
            <a:r>
              <a:rPr lang="en-US" sz="2400" dirty="0" smtClean="0">
                <a:cs typeface="Arial" panose="020B0604020202020204" pitchFamily="34" charset="0"/>
              </a:rPr>
              <a:t>ptosis </a:t>
            </a:r>
            <a:r>
              <a:rPr lang="en-US" sz="2400" dirty="0" err="1" smtClean="0">
                <a:cs typeface="Arial" panose="020B0604020202020204" pitchFamily="34" charset="0"/>
              </a:rPr>
              <a:t>strabismus,amblyopia</a:t>
            </a:r>
            <a:r>
              <a:rPr lang="en-US" sz="2400" dirty="0" smtClean="0">
                <a:cs typeface="Arial" panose="020B0604020202020204" pitchFamily="34" charset="0"/>
              </a:rPr>
              <a:t> cataract, </a:t>
            </a:r>
            <a:r>
              <a:rPr lang="en-US" sz="2400" dirty="0" err="1" smtClean="0">
                <a:cs typeface="Arial" panose="020B0604020202020204" pitchFamily="34" charset="0"/>
              </a:rPr>
              <a:t>epicantal</a:t>
            </a:r>
            <a:r>
              <a:rPr lang="en-US" sz="2400" dirty="0" smtClean="0">
                <a:cs typeface="Arial" panose="020B0604020202020204" pitchFamily="34" charset="0"/>
              </a:rPr>
              <a:t> fold can be </a:t>
            </a:r>
            <a:r>
              <a:rPr lang="en-US" sz="2400" dirty="0" err="1" smtClean="0">
                <a:cs typeface="Arial" panose="020B0604020202020204" pitchFamily="34" charset="0"/>
              </a:rPr>
              <a:t>present,red</a:t>
            </a:r>
            <a:r>
              <a:rPr lang="en-US" sz="2400" dirty="0" smtClean="0">
                <a:cs typeface="Arial" panose="020B0604020202020204" pitchFamily="34" charset="0"/>
              </a:rPr>
              <a:t> green color </a:t>
            </a:r>
            <a:r>
              <a:rPr lang="en-US" sz="2400" dirty="0" err="1" smtClean="0">
                <a:cs typeface="Arial" panose="020B0604020202020204" pitchFamily="34" charset="0"/>
              </a:rPr>
              <a:t>blidness</a:t>
            </a:r>
            <a:endParaRPr lang="en-US" sz="2400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cs typeface="Arial" panose="020B0604020202020204" pitchFamily="34" charset="0"/>
              </a:rPr>
              <a:t>Ears: </a:t>
            </a:r>
            <a:r>
              <a:rPr lang="en-US" sz="2400" dirty="0" smtClean="0">
                <a:cs typeface="Arial" panose="020B0604020202020204" pitchFamily="34" charset="0"/>
              </a:rPr>
              <a:t>serous otitis media, low set ears</a:t>
            </a:r>
            <a:endParaRPr lang="en-US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err="1" smtClean="0">
                <a:cs typeface="Arial" panose="020B0604020202020204" pitchFamily="34" charset="0"/>
              </a:rPr>
              <a:t>Culbitus</a:t>
            </a:r>
            <a:r>
              <a:rPr lang="en-US" b="1" dirty="0" smtClean="0">
                <a:cs typeface="Arial" panose="020B0604020202020204" pitchFamily="34" charset="0"/>
              </a:rPr>
              <a:t> valgus</a:t>
            </a:r>
          </a:p>
        </p:txBody>
      </p:sp>
    </p:spTree>
    <p:extLst>
      <p:ext uri="{BB962C8B-B14F-4D97-AF65-F5344CB8AC3E}">
        <p14:creationId xmlns:p14="http://schemas.microsoft.com/office/powerpoint/2010/main" val="922730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672</Words>
  <Application>Microsoft Office PowerPoint</Application>
  <PresentationFormat>On-screen Show (4:3)</PresentationFormat>
  <Paragraphs>114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Algerian</vt:lpstr>
      <vt:lpstr>Arial</vt:lpstr>
      <vt:lpstr>Calibri</vt:lpstr>
      <vt:lpstr>Office Theme</vt:lpstr>
      <vt:lpstr>PowerPoint Presentation</vt:lpstr>
      <vt:lpstr>Table of content</vt:lpstr>
      <vt:lpstr>PowerPoint Presentation</vt:lpstr>
      <vt:lpstr>ETIOLOGY</vt:lpstr>
      <vt:lpstr>TYPES</vt:lpstr>
      <vt:lpstr>CLINICAL FEATURES</vt:lpstr>
      <vt:lpstr>PowerPoint Presentation</vt:lpstr>
      <vt:lpstr>PowerPoint Presentation</vt:lpstr>
      <vt:lpstr>PowerPoint Presentation</vt:lpstr>
      <vt:lpstr>Diagnosis</vt:lpstr>
      <vt:lpstr>DIFFERENTIAL DIAGNOSIS</vt:lpstr>
      <vt:lpstr>Complications</vt:lpstr>
      <vt:lpstr>Management</vt:lpstr>
      <vt:lpstr>prognosis</vt:lpstr>
      <vt:lpstr>TREATMENT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Obaro</dc:creator>
  <cp:lastModifiedBy>user</cp:lastModifiedBy>
  <cp:revision>45</cp:revision>
  <dcterms:created xsi:type="dcterms:W3CDTF">2017-07-18T16:39:47Z</dcterms:created>
  <dcterms:modified xsi:type="dcterms:W3CDTF">2019-07-23T21:39:22Z</dcterms:modified>
</cp:coreProperties>
</file>